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9d54d783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9d54d783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e1ced02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5e1ced026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9d54d783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49d54d783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9d54d7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9d54d783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9d54d78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49d54d783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ab68ae3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4ab68ae35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36333c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36333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f0ec8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45f0ec8c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e1ced02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45e1ced026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d54d78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9d54d783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e1ced02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5e1ced026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d54d78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9d54d783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d54d78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9d54d783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9d54d783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49d54d7835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descripción">
  <p:cSld name="Título y descripció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con descripción">
  <p:cSld name="Cita con descripció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rjeta de nombre">
  <p:cSld name="Tarjeta de nombr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r la tarjeta de nombre">
  <p:cSld name="Citar la tarjeta de nombr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dadero o falso">
  <p:cSld name="Verdadero o fals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6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6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os.madrid.es/portal/site/egob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subTitle"/>
          </p:nvPr>
        </p:nvSpPr>
        <p:spPr>
          <a:xfrm>
            <a:off x="4048950" y="4347950"/>
            <a:ext cx="40941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sz="1395" u="sng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5"/>
              <a:buNone/>
            </a:pPr>
            <a:r>
              <a:rPr lang="es-ES" sz="1395" u="sng"/>
              <a:t>Grupo 10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Ignacio de Frutos Tello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Eric Mozo Ruiz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Rafael Escribano Romero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Cristian </a:t>
            </a:r>
            <a:r>
              <a:rPr lang="es-ES" sz="1395"/>
              <a:t>Sandoval Zúñiga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s-ES" sz="1395"/>
              <a:t>Alejandro Sánchez Sebastián</a:t>
            </a:r>
            <a:endParaRPr sz="1395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3085050" y="833325"/>
            <a:ext cx="6021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Aparcabicis</a:t>
            </a:r>
            <a:endParaRPr b="1" i="0" sz="48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3938698" y="2369475"/>
            <a:ext cx="431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Semantic &amp; Linked Data</a:t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9979570" y="5847490"/>
            <a:ext cx="1412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r>
              <a:rPr b="0" i="0" lang="es-E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</a:t>
            </a: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s-E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/201</a:t>
            </a:r>
            <a:r>
              <a:rPr lang="es-E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0" i="0" sz="1800" u="sng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/>
          <p:nvPr/>
        </p:nvSpPr>
        <p:spPr>
          <a:xfrm>
            <a:off x="1747800" y="25918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 OWL 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52" name="Google Shape;252;p27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75" y="967175"/>
            <a:ext cx="4229874" cy="58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850" y="967175"/>
            <a:ext cx="4229875" cy="58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9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1747800" y="34400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61" name="Google Shape;261;p28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2067450" y="1432425"/>
            <a:ext cx="90192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Reparar datos analizados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Generar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63" name="Google Shape;263;p28"/>
          <p:cNvGrpSpPr/>
          <p:nvPr/>
        </p:nvGrpSpPr>
        <p:grpSpPr>
          <a:xfrm>
            <a:off x="46500" y="3302425"/>
            <a:ext cx="12192000" cy="3276600"/>
            <a:chOff x="46500" y="3302425"/>
            <a:chExt cx="12192000" cy="3276600"/>
          </a:xfrm>
        </p:grpSpPr>
        <p:pic>
          <p:nvPicPr>
            <p:cNvPr id="264" name="Google Shape;26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00" y="3302425"/>
              <a:ext cx="12192000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8"/>
            <p:cNvSpPr/>
            <p:nvPr/>
          </p:nvSpPr>
          <p:spPr>
            <a:xfrm>
              <a:off x="134275" y="3780175"/>
              <a:ext cx="10803300" cy="279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</p:grpSp>
      <p:sp>
        <p:nvSpPr>
          <p:cNvPr id="266" name="Google Shape;266;p28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1747800" y="36410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RDF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72" name="Google Shape;272;p29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2951700" y="1472425"/>
            <a:ext cx="628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Archivo generado en sintaxis turtle (.ttl)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5" y="2545793"/>
            <a:ext cx="5881325" cy="402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950" y="2553162"/>
            <a:ext cx="5881325" cy="40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47800" y="38415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4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82" name="Google Shape;282;p30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1703550" y="1393350"/>
            <a:ext cx="87849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Identificar datos enlazables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Actualizar el esqueleto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46500" y="3302425"/>
            <a:ext cx="12192000" cy="3276600"/>
            <a:chOff x="46500" y="3302425"/>
            <a:chExt cx="12192000" cy="3276600"/>
          </a:xfrm>
        </p:grpSpPr>
        <p:pic>
          <p:nvPicPr>
            <p:cNvPr id="285" name="Google Shape;28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00" y="3302425"/>
              <a:ext cx="12192000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0"/>
            <p:cNvSpPr/>
            <p:nvPr/>
          </p:nvSpPr>
          <p:spPr>
            <a:xfrm>
              <a:off x="3687200" y="3759500"/>
              <a:ext cx="2355000" cy="2695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0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12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174780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93" name="Google Shape;293;p3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1301850" y="1166950"/>
            <a:ext cx="3789300" cy="5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Buscar </a:t>
            </a:r>
            <a:r>
              <a:rPr lang="es-ES" sz="2400"/>
              <a:t>ontologías</a:t>
            </a:r>
            <a:r>
              <a:rPr lang="es-ES" sz="2400"/>
              <a:t> existentes que ya definen las clases implementadas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Actualizar la </a:t>
            </a:r>
            <a:r>
              <a:rPr lang="es-ES" sz="2400"/>
              <a:t>ontología</a:t>
            </a:r>
            <a:r>
              <a:rPr lang="es-ES" sz="2400"/>
              <a:t> para </a:t>
            </a:r>
            <a:r>
              <a:rPr lang="es-ES" sz="2400"/>
              <a:t>reutilizar</a:t>
            </a:r>
            <a:r>
              <a:rPr lang="es-ES" sz="2400"/>
              <a:t> dichas clases.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LORDRefine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Generar de nuevo el RDF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5" name="Google Shape;295;p31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13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296" name="Google Shape;296;p31"/>
          <p:cNvGrpSpPr/>
          <p:nvPr/>
        </p:nvGrpSpPr>
        <p:grpSpPr>
          <a:xfrm>
            <a:off x="5253225" y="1166950"/>
            <a:ext cx="6423125" cy="5536450"/>
            <a:chOff x="5253225" y="1166950"/>
            <a:chExt cx="6423125" cy="5536450"/>
          </a:xfrm>
        </p:grpSpPr>
        <p:pic>
          <p:nvPicPr>
            <p:cNvPr id="297" name="Google Shape;2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3225" y="1166950"/>
              <a:ext cx="6423125" cy="5536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31"/>
            <p:cNvSpPr/>
            <p:nvPr/>
          </p:nvSpPr>
          <p:spPr>
            <a:xfrm>
              <a:off x="6829150" y="3299100"/>
              <a:ext cx="1202400" cy="25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6882100" y="4547975"/>
              <a:ext cx="1096500" cy="875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/>
          <p:nvPr/>
        </p:nvSpPr>
        <p:spPr>
          <a:xfrm>
            <a:off x="2228850" y="3741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 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305" name="Google Shape;305;p3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0375" y="691750"/>
            <a:ext cx="58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6250484" y="3600938"/>
            <a:ext cx="147000" cy="155700"/>
          </a:xfrm>
          <a:prstGeom prst="ellipse">
            <a:avLst/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32"/>
          <p:cNvCxnSpPr>
            <a:stCxn id="307" idx="6"/>
          </p:cNvCxnSpPr>
          <p:nvPr/>
        </p:nvCxnSpPr>
        <p:spPr>
          <a:xfrm>
            <a:off x="6397484" y="3678788"/>
            <a:ext cx="42765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2"/>
          <p:cNvCxnSpPr>
            <a:stCxn id="307" idx="0"/>
          </p:cNvCxnSpPr>
          <p:nvPr/>
        </p:nvCxnSpPr>
        <p:spPr>
          <a:xfrm rot="10800000">
            <a:off x="6323984" y="1310438"/>
            <a:ext cx="0" cy="229050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2"/>
          <p:cNvCxnSpPr>
            <a:stCxn id="307" idx="2"/>
          </p:cNvCxnSpPr>
          <p:nvPr/>
        </p:nvCxnSpPr>
        <p:spPr>
          <a:xfrm rot="10800000">
            <a:off x="2013884" y="3678788"/>
            <a:ext cx="42366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2"/>
          <p:cNvCxnSpPr>
            <a:stCxn id="307" idx="4"/>
          </p:cNvCxnSpPr>
          <p:nvPr/>
        </p:nvCxnSpPr>
        <p:spPr>
          <a:xfrm>
            <a:off x="6323984" y="3756638"/>
            <a:ext cx="0" cy="242850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2" name="Google Shape;312;p32"/>
          <p:cNvGrpSpPr/>
          <p:nvPr/>
        </p:nvGrpSpPr>
        <p:grpSpPr>
          <a:xfrm>
            <a:off x="1998199" y="1257474"/>
            <a:ext cx="3689100" cy="2343463"/>
            <a:chOff x="1998199" y="1257474"/>
            <a:chExt cx="3689100" cy="2343463"/>
          </a:xfrm>
        </p:grpSpPr>
        <p:sp>
          <p:nvSpPr>
            <p:cNvPr id="313" name="Google Shape;313;p32"/>
            <p:cNvSpPr/>
            <p:nvPr/>
          </p:nvSpPr>
          <p:spPr>
            <a:xfrm>
              <a:off x="1998199" y="1257474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 txBox="1"/>
            <p:nvPr/>
          </p:nvSpPr>
          <p:spPr>
            <a:xfrm>
              <a:off x="2082702" y="1310438"/>
              <a:ext cx="3604500" cy="22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/>
                <a:t>FORTALEZAS</a:t>
              </a:r>
              <a:endParaRPr b="1" sz="1800"/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900"/>
                <a:t> </a:t>
              </a:r>
              <a:endParaRPr b="1" sz="9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/>
                <a:t>·Grupo amplio capaz de cubrir varias tareas al mismo tiempo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·Interés por el tema elegido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·Actitud positiva y proactiva de los miembros del grupo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32"/>
          <p:cNvGrpSpPr/>
          <p:nvPr/>
        </p:nvGrpSpPr>
        <p:grpSpPr>
          <a:xfrm>
            <a:off x="6960609" y="1257474"/>
            <a:ext cx="3768916" cy="2205976"/>
            <a:chOff x="6960609" y="1257474"/>
            <a:chExt cx="3768916" cy="2205976"/>
          </a:xfrm>
        </p:grpSpPr>
        <p:sp>
          <p:nvSpPr>
            <p:cNvPr id="316" name="Google Shape;316;p32"/>
            <p:cNvSpPr/>
            <p:nvPr/>
          </p:nvSpPr>
          <p:spPr>
            <a:xfrm>
              <a:off x="6960609" y="1257474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 txBox="1"/>
            <p:nvPr/>
          </p:nvSpPr>
          <p:spPr>
            <a:xfrm>
              <a:off x="7040425" y="1297450"/>
              <a:ext cx="3689100" cy="21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>
                  <a:solidFill>
                    <a:srgbClr val="FFFFFF"/>
                  </a:solidFill>
                </a:rPr>
                <a:t>DEBILIDADES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900"/>
                <a:t> </a:t>
              </a:r>
              <a:endParaRPr b="1" sz="9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·Sobrecarga de proyectos de otras asignaturas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·Horarios ajustados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·Muchos miembros del grupo no se conocían previamente (falta de sinergia)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·Grupo amplio más difícil de coordinar y organizar</a:t>
              </a:r>
              <a:endParaRPr b="1" sz="12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1998199" y="4026576"/>
            <a:ext cx="3764751" cy="2233324"/>
            <a:chOff x="1998199" y="4026576"/>
            <a:chExt cx="3764751" cy="2233324"/>
          </a:xfrm>
        </p:grpSpPr>
        <p:sp>
          <p:nvSpPr>
            <p:cNvPr id="319" name="Google Shape;319;p32"/>
            <p:cNvSpPr/>
            <p:nvPr/>
          </p:nvSpPr>
          <p:spPr>
            <a:xfrm>
              <a:off x="1998199" y="4026576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 txBox="1"/>
            <p:nvPr/>
          </p:nvSpPr>
          <p:spPr>
            <a:xfrm>
              <a:off x="2006950" y="4093900"/>
              <a:ext cx="3756000" cy="21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/>
                <a:t>OPORTUNIDADES</a:t>
              </a:r>
              <a:endParaRPr b="1" sz="18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/>
                <a:t> </a:t>
              </a:r>
              <a:endParaRPr b="1" sz="12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000000"/>
                  </a:solidFill>
                </a:rPr>
                <a:t>·</a:t>
              </a:r>
              <a:r>
                <a:rPr b="1" lang="es-ES" sz="1200"/>
                <a:t>Varios proyectos en desarrollo (europeos o nacionales)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000000"/>
                  </a:solidFill>
                </a:rPr>
                <a:t>·Oportunidad de aprender sobre nuevos temas que adquirirán gran relevancia</a:t>
              </a:r>
              <a:endParaRPr b="1" sz="1200">
                <a:solidFill>
                  <a:srgbClr val="0000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chemeClr val="dk1"/>
                  </a:solidFill>
                </a:rPr>
                <a:t>·Oportunidad de manejar una herramienta como es GitHub</a:t>
              </a:r>
              <a:endParaRPr b="1" sz="12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200"/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200">
                  <a:solidFill>
                    <a:srgbClr val="FFFFFF"/>
                  </a:solidFill>
                </a:rPr>
                <a:t> 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2"/>
          <p:cNvGrpSpPr/>
          <p:nvPr/>
        </p:nvGrpSpPr>
        <p:grpSpPr>
          <a:xfrm>
            <a:off x="6960609" y="4026576"/>
            <a:ext cx="3768916" cy="2073600"/>
            <a:chOff x="6960609" y="4026576"/>
            <a:chExt cx="3768916" cy="2073600"/>
          </a:xfrm>
        </p:grpSpPr>
        <p:sp>
          <p:nvSpPr>
            <p:cNvPr id="322" name="Google Shape;322;p32"/>
            <p:cNvSpPr/>
            <p:nvPr/>
          </p:nvSpPr>
          <p:spPr>
            <a:xfrm>
              <a:off x="6960609" y="4026576"/>
              <a:ext cx="3689100" cy="2073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rgbClr val="2C3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 txBox="1"/>
            <p:nvPr/>
          </p:nvSpPr>
          <p:spPr>
            <a:xfrm>
              <a:off x="7040425" y="4066475"/>
              <a:ext cx="3689100" cy="19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800">
                  <a:solidFill>
                    <a:srgbClr val="FFFFFF"/>
                  </a:solidFill>
                </a:rPr>
                <a:t>AMENAZAS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900">
                  <a:solidFill>
                    <a:srgbClr val="FFFFFF"/>
                  </a:solidFill>
                </a:rPr>
                <a:t> </a:t>
              </a:r>
              <a:endParaRPr b="1" sz="9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·Facilidad de perder el enfoque del proyecto debido a toda la información transversal existente 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ES" sz="1200">
                  <a:solidFill>
                    <a:srgbClr val="FFFFFF"/>
                  </a:solidFill>
                </a:rPr>
                <a:t>·Pocos conocimientos relacionados con este estudio, pueden conducir a errores en la recopilación de información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/>
          <p:nvPr/>
        </p:nvSpPr>
        <p:spPr>
          <a:xfrm>
            <a:off x="3741450" y="2736450"/>
            <a:ext cx="4709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 POR</a:t>
            </a:r>
            <a:endParaRPr b="1" sz="36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VUESTRA ATENCIÓN</a:t>
            </a:r>
            <a:endParaRPr b="1" sz="36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55575" y="6502200"/>
            <a:ext cx="440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27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/>
          <p:nvPr/>
        </p:nvSpPr>
        <p:spPr>
          <a:xfrm>
            <a:off x="1408657" y="313884"/>
            <a:ext cx="937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Guión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207525" y="1414500"/>
            <a:ext cx="10370100" cy="5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Introducción</a:t>
            </a:r>
            <a:endParaRPr b="1" sz="2000">
              <a:solidFill>
                <a:srgbClr val="1C4587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1</a:t>
            </a:r>
            <a:endParaRPr b="1" sz="2400">
              <a:solidFill>
                <a:srgbClr val="1C4587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Búsqueda del Dataset, evaluación de requisitos…</a:t>
            </a:r>
            <a:endParaRPr b="1" sz="2000">
              <a:solidFill>
                <a:srgbClr val="1C4587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2</a:t>
            </a:r>
            <a:endParaRPr sz="24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Análisis del Dataset, análisis de la licencia, definir estrategia de nombrado…</a:t>
            </a:r>
            <a:endParaRPr sz="2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3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Importar datos en LORDRefine, exportar en RDF…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4: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Data Linking…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❖"/>
            </a:pPr>
            <a:r>
              <a:rPr b="1" lang="es-ES" sz="2400">
                <a:solidFill>
                  <a:srgbClr val="1C4587"/>
                </a:solidFill>
              </a:rPr>
              <a:t>Assignment 5: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➢"/>
            </a:pPr>
            <a:r>
              <a:rPr b="1" lang="es-ES" sz="2000">
                <a:solidFill>
                  <a:srgbClr val="1C4587"/>
                </a:solidFill>
              </a:rPr>
              <a:t>Actualización de las ontologías, volver a generar el RDF…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3660900" y="458950"/>
            <a:ext cx="487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180" name="Google Shape;180;p2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989125" y="1739125"/>
            <a:ext cx="10588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Objetivo: obtención de datos sobre aparcamientos de bicis en la ciudad de Madrid para así poder geolocalizarlos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13" y="2749150"/>
            <a:ext cx="3034249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175" y="2749150"/>
            <a:ext cx="3034251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650" y="2749150"/>
            <a:ext cx="2981800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638" y="4642525"/>
            <a:ext cx="3087325" cy="18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625" y="4642525"/>
            <a:ext cx="2981800" cy="18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438" y="4642525"/>
            <a:ext cx="3034226" cy="18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1747800" y="31388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194" name="Google Shape;194;p2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203092" y="1609444"/>
            <a:ext cx="5341800" cy="4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5"/>
              <a:buFont typeface="Noto Sans Symbols"/>
              <a:buChar char="•"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1125625" y="1532500"/>
            <a:ext cx="39771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Datos obtenidos del portal de datos abiertos de Madrid: </a:t>
            </a:r>
            <a:r>
              <a:rPr lang="es-ES" sz="2400" u="sng">
                <a:solidFill>
                  <a:srgbClr val="0000FF"/>
                </a:solidFill>
                <a:hlinkClick r:id="rId3"/>
              </a:rPr>
              <a:t>https://datos.madrid.es/portal/site/egob/</a:t>
            </a:r>
            <a:endParaRPr sz="24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Elección del tema por las posibles aplicaciones prácticas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75" y="1082125"/>
            <a:ext cx="6026524" cy="57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3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1747800" y="27370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Requerimientos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04" name="Google Shape;204;p2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03092" y="1609444"/>
            <a:ext cx="5341800" cy="4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5"/>
              <a:buFont typeface="Noto Sans Symbols"/>
              <a:buChar char="•"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125600" y="1307275"/>
            <a:ext cx="5077500" cy="5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R1: Dominio de una Smart City: </a:t>
            </a:r>
            <a:r>
              <a:rPr lang="es-ES" sz="2200"/>
              <a:t>Madrid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R2: Archivo CSV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R3: Tener una licencia de datos abierta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R4:Datos fácilmente enlazables con entidades del mundo real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R5: Existe documentación sobre los datos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s-ES" sz="2200"/>
              <a:t>R6: Datos provenientes de múltiples fuentes</a:t>
            </a: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50" y="1082125"/>
            <a:ext cx="5449449" cy="57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1747800" y="29380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 2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14" name="Google Shape;214;p2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125600" y="1753825"/>
            <a:ext cx="47328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Análisis de los datos del CSV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Análisis de la licencia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Desarrollo de la Estrategia de Nombrado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Desarrollo de la </a:t>
            </a:r>
            <a:r>
              <a:rPr lang="es-ES" sz="2400"/>
              <a:t>Ontología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6375"/>
            <a:ext cx="5678849" cy="55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5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/>
          <p:nvPr/>
        </p:nvSpPr>
        <p:spPr>
          <a:xfrm>
            <a:off x="1747800" y="273734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Estudio de la licencia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23" name="Google Shape;223;p2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150" y="1159750"/>
            <a:ext cx="5270225" cy="53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450" y="1159750"/>
            <a:ext cx="4032175" cy="5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6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1747800" y="33395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Estudio de la licencia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32" name="Google Shape;232;p25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425" y="1361900"/>
            <a:ext cx="6110325" cy="46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5" y="1327525"/>
            <a:ext cx="5904850" cy="46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7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1747800" y="339659"/>
            <a:ext cx="86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la </a:t>
            </a:r>
            <a:r>
              <a:rPr b="1" lang="es-ES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Ontología</a:t>
            </a:r>
            <a:endParaRPr b="1" sz="4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Mostrando 20161121_180131.jpg" id="241" name="Google Shape;241;p26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125600" y="1753825"/>
            <a:ext cx="50775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Herramienta utilizada para el desarrollo: Protegé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ES" sz="2400"/>
              <a:t>Archivo generado .ttl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475" y="1432134"/>
            <a:ext cx="35623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475" y="3312034"/>
            <a:ext cx="35433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475" y="4607425"/>
            <a:ext cx="3543300" cy="1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18475" y="691750"/>
            <a:ext cx="456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8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piral">
  <a:themeElements>
    <a:clrScheme name="Espiral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